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1" r:id="rId3"/>
    <p:sldId id="312" r:id="rId4"/>
    <p:sldId id="313" r:id="rId5"/>
    <p:sldId id="347" r:id="rId6"/>
    <p:sldId id="306" r:id="rId7"/>
    <p:sldId id="351" r:id="rId8"/>
    <p:sldId id="352" r:id="rId9"/>
    <p:sldId id="353" r:id="rId10"/>
    <p:sldId id="350" r:id="rId11"/>
    <p:sldId id="355" r:id="rId12"/>
    <p:sldId id="302" r:id="rId13"/>
    <p:sldId id="318" r:id="rId14"/>
    <p:sldId id="321" r:id="rId15"/>
    <p:sldId id="344" r:id="rId16"/>
    <p:sldId id="345" r:id="rId17"/>
    <p:sldId id="346" r:id="rId18"/>
    <p:sldId id="348" r:id="rId19"/>
    <p:sldId id="349" r:id="rId20"/>
    <p:sldId id="343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EC"/>
    <a:srgbClr val="FFB461"/>
    <a:srgbClr val="FFC761"/>
    <a:srgbClr val="F8A968"/>
    <a:srgbClr val="FAC090"/>
    <a:srgbClr val="F2A4A7"/>
    <a:srgbClr val="F89AE6"/>
    <a:srgbClr val="F3F763"/>
    <a:srgbClr val="7DA0D0"/>
    <a:srgbClr val="A6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693" autoAdjust="0"/>
  </p:normalViewPr>
  <p:slideViewPr>
    <p:cSldViewPr>
      <p:cViewPr varScale="1">
        <p:scale>
          <a:sx n="115" d="100"/>
          <a:sy n="115" d="100"/>
        </p:scale>
        <p:origin x="16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1"/>
        <c:holeSize val="5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_-* #\ ##0_р_._-;\-* #\ ##0_р_._-;_-* "-"??_р_._-;_-@_-</c:formatCode>
                <c:ptCount val="5"/>
                <c:pt idx="0">
                  <c:v>39997</c:v>
                </c:pt>
                <c:pt idx="1">
                  <c:v>36220</c:v>
                </c:pt>
                <c:pt idx="2">
                  <c:v>36180</c:v>
                </c:pt>
                <c:pt idx="3">
                  <c:v>32601</c:v>
                </c:pt>
                <c:pt idx="4">
                  <c:v>33331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_-* #\ ##0_р_._-;\-* #\ ##0_р_._-;_-* "-"??_р_._-;_-@_-</c:formatCode>
                <c:ptCount val="5"/>
                <c:pt idx="0">
                  <c:v>82892</c:v>
                </c:pt>
                <c:pt idx="1">
                  <c:v>54009</c:v>
                </c:pt>
                <c:pt idx="2">
                  <c:v>41838</c:v>
                </c:pt>
                <c:pt idx="3">
                  <c:v>41817</c:v>
                </c:pt>
                <c:pt idx="4">
                  <c:v>42722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-1888928976"/>
        <c:axId val="-1888922448"/>
        <c:axId val="0"/>
      </c:bar3DChart>
      <c:catAx>
        <c:axId val="-188892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888922448"/>
        <c:crosses val="autoZero"/>
        <c:auto val="1"/>
        <c:lblAlgn val="ctr"/>
        <c:lblOffset val="100"/>
        <c:noMultiLvlLbl val="0"/>
      </c:catAx>
      <c:valAx>
        <c:axId val="-1888922448"/>
        <c:scaling>
          <c:orientation val="minMax"/>
        </c:scaling>
        <c:delete val="0"/>
        <c:axPos val="l"/>
        <c:majorGridlines/>
        <c:numFmt formatCode="_-* #\ ##0_р_._-;\-* #\ ##0_р_._-;_-* &quot;-&quot;??_р_._-;_-@_-" sourceLinked="1"/>
        <c:majorTickMark val="none"/>
        <c:minorTickMark val="none"/>
        <c:tickLblPos val="nextTo"/>
        <c:spPr>
          <a:ln w="9525">
            <a:noFill/>
          </a:ln>
        </c:spPr>
        <c:crossAx val="-18889289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 проектов целевых программ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бюджета на очередной финансовый год и на плановый период (проходят в  здании МБУК «Кильдинский городской дом культуры» ежегодно в декабре)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 проекта  Решения Совета  депутатов об исполнении  бюджета (проходят в  здании МБУК «Кильдинский городской дом культуры»  ежегодно в мае)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 custScaleY="105939" custLinFactNeighborX="1917" custLinFactNeighborY="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 custScaleY="12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EC62D-171B-450F-939E-7E17E43099D1}" type="presOf" srcId="{101583D5-2C71-4FC3-AD13-4A2CE9E7A069}" destId="{984811E3-3A71-4135-B6F6-BE83D9DC43AF}" srcOrd="0" destOrd="0" presId="urn:microsoft.com/office/officeart/2005/8/layout/chevron2"/>
    <dgm:cxn modelId="{46A44808-F8C5-4CC7-BBF4-B750128366FD}" type="presOf" srcId="{073F0A14-F148-4DDF-BA54-0110D22E4B4C}" destId="{7BB7958F-2FB5-4677-9831-A28968175930}" srcOrd="0" destOrd="0" presId="urn:microsoft.com/office/officeart/2005/8/layout/chevron2"/>
    <dgm:cxn modelId="{D44C29BC-5C59-4ED4-9B74-6261B123CEF3}" type="presOf" srcId="{553C9D56-22F1-4234-8560-C06475F2DC16}" destId="{47CD549A-034C-4C5D-8732-083B190F40F6}" srcOrd="0" destOrd="0" presId="urn:microsoft.com/office/officeart/2005/8/layout/chevron2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7828E77D-21CB-4EE8-A1FE-2FBFE9B5F704}" type="presOf" srcId="{E7A01CC4-0000-4DFA-9742-61873248DDD0}" destId="{7A4ED3DB-93E4-404C-803F-A18D568AA704}" srcOrd="0" destOrd="0" presId="urn:microsoft.com/office/officeart/2005/8/layout/chevron2"/>
    <dgm:cxn modelId="{DA1285C7-1759-429B-B316-E413C67EDE13}" type="presOf" srcId="{D0749F29-0E43-41DF-87C7-2665AAED688B}" destId="{41B15AB1-9DB6-44FC-B49E-8FF7D75B1B9F}" srcOrd="0" destOrd="0" presId="urn:microsoft.com/office/officeart/2005/8/layout/chevron2"/>
    <dgm:cxn modelId="{906A50B6-104D-4465-B61F-BFD611004AB2}" type="presOf" srcId="{A4BF0159-A92C-4E1A-95F4-F49F496B32B8}" destId="{AEBFDA2D-0B85-463D-BBB3-4CA6B9FD160B}" srcOrd="0" destOrd="0" presId="urn:microsoft.com/office/officeart/2005/8/layout/chevron2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549095A3-CEEF-456D-AF3E-4CAEB64D53B4}" type="presOf" srcId="{6EBE3A8E-7DC4-401C-8CCB-17D3F6F1CB23}" destId="{7B75A694-BAB1-4099-B47F-09E87B48074F}" srcOrd="0" destOrd="0" presId="urn:microsoft.com/office/officeart/2005/8/layout/chevron2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4FBD7CD0-FC60-48A2-B009-8F2E376DE4EC}" type="presParOf" srcId="{984811E3-3A71-4135-B6F6-BE83D9DC43AF}" destId="{292EAB50-CE00-492C-A352-4BD913E2676E}" srcOrd="0" destOrd="0" presId="urn:microsoft.com/office/officeart/2005/8/layout/chevron2"/>
    <dgm:cxn modelId="{7184C03E-42A3-41D4-9933-8574CADE42B4}" type="presParOf" srcId="{292EAB50-CE00-492C-A352-4BD913E2676E}" destId="{7B75A694-BAB1-4099-B47F-09E87B48074F}" srcOrd="0" destOrd="0" presId="urn:microsoft.com/office/officeart/2005/8/layout/chevron2"/>
    <dgm:cxn modelId="{D5DDABD0-B128-42A7-B455-AC315535CFC9}" type="presParOf" srcId="{292EAB50-CE00-492C-A352-4BD913E2676E}" destId="{7A4ED3DB-93E4-404C-803F-A18D568AA704}" srcOrd="1" destOrd="0" presId="urn:microsoft.com/office/officeart/2005/8/layout/chevron2"/>
    <dgm:cxn modelId="{98E8A174-B06F-4BB6-8CF7-37C46270DBA7}" type="presParOf" srcId="{984811E3-3A71-4135-B6F6-BE83D9DC43AF}" destId="{E7BFF0C5-5C07-4C4B-886F-8849815FAB1A}" srcOrd="1" destOrd="0" presId="urn:microsoft.com/office/officeart/2005/8/layout/chevron2"/>
    <dgm:cxn modelId="{FB68D3F4-BB04-4833-8FB6-11818629844A}" type="presParOf" srcId="{984811E3-3A71-4135-B6F6-BE83D9DC43AF}" destId="{826F9832-AC71-4161-A713-0FCFE25CC8E8}" srcOrd="2" destOrd="0" presId="urn:microsoft.com/office/officeart/2005/8/layout/chevron2"/>
    <dgm:cxn modelId="{0236E8B2-86BE-4071-9367-F6CB4F408CFE}" type="presParOf" srcId="{826F9832-AC71-4161-A713-0FCFE25CC8E8}" destId="{47CD549A-034C-4C5D-8732-083B190F40F6}" srcOrd="0" destOrd="0" presId="urn:microsoft.com/office/officeart/2005/8/layout/chevron2"/>
    <dgm:cxn modelId="{D8CEFFF7-AACD-462B-A5BD-03B39202025D}" type="presParOf" srcId="{826F9832-AC71-4161-A713-0FCFE25CC8E8}" destId="{41B15AB1-9DB6-44FC-B49E-8FF7D75B1B9F}" srcOrd="1" destOrd="0" presId="urn:microsoft.com/office/officeart/2005/8/layout/chevron2"/>
    <dgm:cxn modelId="{3F0EB67F-1E19-4A73-885C-ECED20E4C386}" type="presParOf" srcId="{984811E3-3A71-4135-B6F6-BE83D9DC43AF}" destId="{73A11E9E-DA1E-4F47-A00E-172E7A099315}" srcOrd="3" destOrd="0" presId="urn:microsoft.com/office/officeart/2005/8/layout/chevron2"/>
    <dgm:cxn modelId="{8FBE241C-1174-491F-B258-EE27F40EC1AF}" type="presParOf" srcId="{984811E3-3A71-4135-B6F6-BE83D9DC43AF}" destId="{08C3C820-5E5F-47CF-9811-F39B9DAEB5AD}" srcOrd="4" destOrd="0" presId="urn:microsoft.com/office/officeart/2005/8/layout/chevron2"/>
    <dgm:cxn modelId="{830E5E0E-B3D7-429C-953C-DED933F9FC6D}" type="presParOf" srcId="{08C3C820-5E5F-47CF-9811-F39B9DAEB5AD}" destId="{7BB7958F-2FB5-4677-9831-A28968175930}" srcOrd="0" destOrd="0" presId="urn:microsoft.com/office/officeart/2005/8/layout/chevron2"/>
    <dgm:cxn modelId="{85406613-67F8-4CB3-9725-B98271977E10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9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9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07BF808A-C57B-42E3-B615-E0B7103873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4426-608E-4323-B2D7-7D9070ECF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5CF16-9ED3-4754-9676-393E3391E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DA7FD92-5D21-4D95-A981-11AA0952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00E5-4497-4462-9AEE-8975AD8F5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604DA-8557-4324-B24D-509F6C6AA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3BA0-085F-42C5-9EB1-82EF0A799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93712-CFB2-4008-8540-BF4DE200C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FEEC-D25B-4CFC-BAB2-108C92082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FB997-E114-4BF5-878E-BD798F63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32EF-E968-4CD1-A327-E49AB9F67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02DE4-981C-4604-A4C7-A4B5BCCEB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" name="Image" r:id="rId16" imgW="13003175" imgH="1523272" progId="">
                  <p:embed/>
                </p:oleObj>
              </mc:Choice>
              <mc:Fallback>
                <p:oleObj name="Image" r:id="rId16" imgW="13003175" imgH="1523272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27FB1526-A993-452A-8E3A-C799DA763A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городское поселение Кильдинстрой Кольского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тел.8-815-53-94-377          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http://www.mokildin.ru/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131496" cy="563562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городское поселение Кильдинстрой Кольского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района Мурманской области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2021-2023 годы в сравнении с отчетом за 2019-2020 годы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48602110"/>
              </p:ext>
            </p:extLst>
          </p:nvPr>
        </p:nvGraphicFramePr>
        <p:xfrm>
          <a:off x="251520" y="1052736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20272" y="9807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239000" cy="836712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расходах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городское поселение Кильдинстрой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год и на плановый период 2022-20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годов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75578"/>
              </p:ext>
            </p:extLst>
          </p:nvPr>
        </p:nvGraphicFramePr>
        <p:xfrm>
          <a:off x="107504" y="836712"/>
          <a:ext cx="9001000" cy="5482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5205"/>
                <a:gridCol w="902298"/>
                <a:gridCol w="695064"/>
                <a:gridCol w="1224137"/>
                <a:gridCol w="1224136"/>
                <a:gridCol w="1440160"/>
              </a:tblGrid>
              <a:tr h="411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Наименование разделов и подразделов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Раздел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Подраздел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2021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(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2022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(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20</a:t>
                      </a:r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r>
                        <a:rPr lang="ru-RU" sz="800" u="none" strike="noStrike" dirty="0" smtClean="0">
                          <a:effectLst/>
                        </a:rPr>
                        <a:t>3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(</a:t>
                      </a:r>
                      <a:r>
                        <a:rPr lang="ru-RU" sz="800" u="none" strike="noStrike" dirty="0" err="1">
                          <a:effectLst/>
                        </a:rPr>
                        <a:t>тыс.руб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 dirty="0">
                          <a:effectLst/>
                        </a:rPr>
                        <a:t>Общегосударственные вопросы 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>
                          <a:effectLst/>
                        </a:rPr>
                        <a:t>01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16 978,5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16 426,0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1" u="none" strike="noStrike" dirty="0" smtClean="0">
                          <a:effectLst/>
                        </a:rPr>
                        <a:t>1</a:t>
                      </a:r>
                      <a:r>
                        <a:rPr lang="ru-RU" sz="800" b="1" i="1" u="none" strike="noStrike" dirty="0" smtClean="0">
                          <a:effectLst/>
                        </a:rPr>
                        <a:t>6</a:t>
                      </a:r>
                      <a:r>
                        <a:rPr lang="ru-RU" sz="800" b="1" i="1" u="none" strike="noStrike" baseline="0" dirty="0" smtClean="0">
                          <a:effectLst/>
                        </a:rPr>
                        <a:t> 596,8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2762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457,2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427,2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457,2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4111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764,4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734,4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764,4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4111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8 584,2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8 964,2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8 904,2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41110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 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323,3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323,3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323,3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 smtClean="0">
                          <a:effectLst/>
                        </a:rPr>
                        <a:t>Резервные </a:t>
                      </a:r>
                      <a:r>
                        <a:rPr lang="ru-RU" sz="800" u="none" strike="noStrike" dirty="0">
                          <a:effectLst/>
                        </a:rPr>
                        <a:t>фонды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772,3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199,7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370,5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5 077,2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4 777,2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Национальная оборона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>
                          <a:effectLst/>
                        </a:rPr>
                        <a:t>02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496,7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502,0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</a:tr>
              <a:tr h="1415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496,7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502,0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522,1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2762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>
                          <a:effectLst/>
                        </a:rPr>
                        <a:t>03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1 603,0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1 373,0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1 373,0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</a:tr>
              <a:tr h="141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Обеспечение пожарной </a:t>
                      </a:r>
                      <a:r>
                        <a:rPr lang="ru-RU" sz="800" u="none" strike="noStrike" dirty="0" smtClean="0">
                          <a:effectLst/>
                        </a:rPr>
                        <a:t>безопасности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1 493,0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1 293,0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1 293,0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2762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Другие вопросы в области национальной безопасности и правоохранительной </a:t>
                      </a:r>
                      <a:r>
                        <a:rPr lang="ru-RU" sz="800" u="none" strike="noStrike" dirty="0" smtClean="0">
                          <a:effectLst/>
                        </a:rPr>
                        <a:t>деятельности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110,0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Национальная экономика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04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18 819,8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13 301,3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14 501,3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957,2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957,2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957,2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17 457,7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12 139,2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12 139,2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Связь и информатика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r>
                        <a:rPr lang="ru-RU" sz="800" u="none" strike="noStrike" dirty="0" smtClean="0">
                          <a:effectLst/>
                        </a:rPr>
                        <a:t>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05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22 981,5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18 972,1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17 789,3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Жилищное хозяйство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1 584,9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1 584,9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1 584,9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Коммунальное хозяйство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12 368,5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12 508,0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12 652,4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Благоустройство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5 </a:t>
                      </a:r>
                      <a:r>
                        <a:rPr lang="ru-RU" sz="800" u="none" strike="noStrike" dirty="0" smtClean="0">
                          <a:effectLst/>
                        </a:rPr>
                        <a:t>173,2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4 879,2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3 552,0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3855,0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Культура и  кинематография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08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22 937,5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22 347,5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22 397,5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Культура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22 937,5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22 347,5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22 397,5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1" i="1" u="none" strike="noStrike">
                          <a:effectLst/>
                        </a:rPr>
                        <a:t>Социальная политика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10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200,0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200,0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200,0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41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</a:rPr>
                        <a:t>Пенсионное обеспечение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</a:tr>
              <a:tr h="175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effectLst/>
                        </a:rPr>
                        <a:t>84 017,0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74 418,4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76 053,7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6" marR="5786" marT="57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9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107363" y="548680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76606"/>
              </p:ext>
            </p:extLst>
          </p:nvPr>
        </p:nvGraphicFramePr>
        <p:xfrm>
          <a:off x="323528" y="1012957"/>
          <a:ext cx="8496945" cy="1512168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630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8629">
                <a:tc gridSpan="5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1 "Развитие культуры "Подпрограмма 1 "Сохранение и развитие культурно-досуговой деятельности муниципального образования городское поселение Кильдинстрой"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155,1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15 605,1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15 605,1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68527"/>
              </p:ext>
            </p:extLst>
          </p:nvPr>
        </p:nvGraphicFramePr>
        <p:xfrm>
          <a:off x="323528" y="2564904"/>
          <a:ext cx="8496945" cy="615843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1 "Развитие культуры Подпрограмма 2 "Сохранение и развитие библиотечной и культурно-досуговой деятельности муниципального образования городское поселение Кильдинстрой"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6 782,4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6 682,4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6 682,4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51098"/>
              </p:ext>
            </p:extLst>
          </p:nvPr>
        </p:nvGraphicFramePr>
        <p:xfrm>
          <a:off x="323527" y="3640675"/>
          <a:ext cx="8496945" cy="615843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615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2 "Жилищно-коммунальное хозяйство« Подпрограмма 1 «Капитальный, текущий ремонт и содержание объектов муниципальной собственности»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1 584,9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1 584,9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1 584,9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65726"/>
              </p:ext>
            </p:extLst>
          </p:nvPr>
        </p:nvGraphicFramePr>
        <p:xfrm>
          <a:off x="323527" y="4869160"/>
          <a:ext cx="8496945" cy="504056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2 "Жилищно-коммунальное хозяйство» Подпрограмма 3 "Обеспечение деятельности муниципальных учреждений жилищно-коммунального хозяйства"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38241"/>
              </p:ext>
            </p:extLst>
          </p:nvPr>
        </p:nvGraphicFramePr>
        <p:xfrm>
          <a:off x="323526" y="4242657"/>
          <a:ext cx="8496945" cy="615843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615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2 "Жилищно-коммунальное хозяйство» Подпрограмма 2 "Обеспечение бесперебойного функционирования и повышение энергетической эффективности объектов и систем жизнеобеспечения муниципальных образований Мурманской области"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502315"/>
              </p:ext>
            </p:extLst>
          </p:nvPr>
        </p:nvGraphicFramePr>
        <p:xfrm>
          <a:off x="323530" y="6165304"/>
          <a:ext cx="8496943" cy="615843"/>
        </p:xfrm>
        <a:graphic>
          <a:graphicData uri="http://schemas.openxmlformats.org/drawingml/2006/table">
            <a:tbl>
              <a:tblPr/>
              <a:tblGrid>
                <a:gridCol w="3888432"/>
                <a:gridCol w="2016224"/>
                <a:gridCol w="864096"/>
                <a:gridCol w="864096"/>
                <a:gridCol w="864095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среды« Подпрограмма 2 "Санитарная очистка территории муниципального образования городское поселение Кильдинстрой"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4672"/>
              </p:ext>
            </p:extLst>
          </p:nvPr>
        </p:nvGraphicFramePr>
        <p:xfrm>
          <a:off x="323527" y="5394535"/>
          <a:ext cx="8496945" cy="768243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1 «Реализация государственной политики в области гражданской обороны, защиты населения и территорий от чрезвычайных ситуаций природного и техногенного характера» 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94889"/>
              </p:ext>
            </p:extLst>
          </p:nvPr>
        </p:nvGraphicFramePr>
        <p:xfrm>
          <a:off x="323527" y="3164610"/>
          <a:ext cx="8496945" cy="528779"/>
        </p:xfrm>
        <a:graphic>
          <a:graphicData uri="http://schemas.openxmlformats.org/drawingml/2006/table">
            <a:tbl>
              <a:tblPr/>
              <a:tblGrid>
                <a:gridCol w="3931251"/>
                <a:gridCol w="1986138"/>
                <a:gridCol w="859852"/>
                <a:gridCol w="859852"/>
                <a:gridCol w="859852"/>
              </a:tblGrid>
              <a:tr h="528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1 «Развитие культуры «Подпрограмма 3 «Сохранение культурного наследия городского поселения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24623"/>
              </p:ext>
            </p:extLst>
          </p:nvPr>
        </p:nvGraphicFramePr>
        <p:xfrm>
          <a:off x="557888" y="845799"/>
          <a:ext cx="8280922" cy="1575089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93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85224">
                <a:tc gridSpan="5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3 "Сокращение численности безнадзорных животных"</a:t>
                      </a:r>
                      <a:endParaRPr lang="ru-RU" sz="1000" b="1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81300"/>
              </p:ext>
            </p:extLst>
          </p:nvPr>
        </p:nvGraphicFramePr>
        <p:xfrm>
          <a:off x="559492" y="2417450"/>
          <a:ext cx="8280922" cy="507494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50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4 «Обеспечение первичных мер пожарной безопасности»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09508"/>
              </p:ext>
            </p:extLst>
          </p:nvPr>
        </p:nvGraphicFramePr>
        <p:xfrm>
          <a:off x="557888" y="2935101"/>
          <a:ext cx="8280922" cy="768243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480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5 "Внедрение и развитие аппаратно-программного комплекса "Безопасный город"</a:t>
                      </a:r>
                    </a:p>
                    <a:p>
                      <a:pPr algn="ctr" fontAlgn="ctr"/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46379"/>
              </p:ext>
            </p:extLst>
          </p:nvPr>
        </p:nvGraphicFramePr>
        <p:xfrm>
          <a:off x="564918" y="5432735"/>
          <a:ext cx="8280922" cy="615843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4 "Развитие дорожного хозяйства» Подпрограмма 1 «Повышение безопасности дорожного движения и снижение дорожно-транспортного травматизма в муниципальном образовании городское поселение Кильдинстрой»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428,0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428,0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3 228,0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54874"/>
              </p:ext>
            </p:extLst>
          </p:nvPr>
        </p:nvGraphicFramePr>
        <p:xfrm>
          <a:off x="564918" y="6067119"/>
          <a:ext cx="8280922" cy="648072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4 "Развитие дорожного хозяйства» Подпрограмма 2 "Ремонт улично-дорожной сети, придомовых территорий многоквартирных домов и проездов к ним муниципальное образование городское поселение Кильдинстрой"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14 429,7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9 059,7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9 032,5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93897"/>
              </p:ext>
            </p:extLst>
          </p:nvPr>
        </p:nvGraphicFramePr>
        <p:xfrm>
          <a:off x="557888" y="3535847"/>
          <a:ext cx="8280922" cy="648071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6 "Профилактика правонарушений, противодействий наркоманий, терроризму и экстремизму"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57150"/>
              </p:ext>
            </p:extLst>
          </p:nvPr>
        </p:nvGraphicFramePr>
        <p:xfrm>
          <a:off x="557888" y="4183918"/>
          <a:ext cx="8280922" cy="768243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399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7 «Противодействие экстремизму и профилактика терроризма на территории муниципального образования городское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поселение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40334"/>
              </p:ext>
            </p:extLst>
          </p:nvPr>
        </p:nvGraphicFramePr>
        <p:xfrm>
          <a:off x="557888" y="4969292"/>
          <a:ext cx="8280922" cy="463443"/>
        </p:xfrm>
        <a:graphic>
          <a:graphicData uri="http://schemas.openxmlformats.org/drawingml/2006/table">
            <a:tbl>
              <a:tblPr/>
              <a:tblGrid>
                <a:gridCol w="3793273"/>
                <a:gridCol w="1952187"/>
                <a:gridCol w="845154"/>
                <a:gridCol w="845154"/>
                <a:gridCol w="845154"/>
              </a:tblGrid>
              <a:tr h="399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3 "Обеспечение безопасности проживания и охрана окружающей среды» Подпрограмма 8 «Обеспечение безопасности людей на водных объектах"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целевых программ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28384" y="476672"/>
            <a:ext cx="1036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526"/>
              </p:ext>
            </p:extLst>
          </p:nvPr>
        </p:nvGraphicFramePr>
        <p:xfrm>
          <a:off x="467544" y="784647"/>
          <a:ext cx="8352928" cy="6002720"/>
        </p:xfrm>
        <a:graphic>
          <a:graphicData uri="http://schemas.openxmlformats.org/drawingml/2006/table">
            <a:tbl>
              <a:tblPr/>
              <a:tblGrid>
                <a:gridCol w="3826256"/>
                <a:gridCol w="1969163"/>
                <a:gridCol w="852503"/>
                <a:gridCol w="852503"/>
                <a:gridCol w="852503"/>
              </a:tblGrid>
              <a:tr h="57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целевой программы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Главные распорядители бюджетных средств (ГРБС) -координатор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69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69839">
                <a:tc gridSpan="5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17375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4 "Развитие дорожного хозяйства» Подпрограмма 3 «Обследование,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 проектирование, капитальный ремонт или реконструкция дорог и мостовых инженерных сооружений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5 "Муниципальное управление и гражданское общество» Подпрограмма 1 "Создание условий для обеспечения муниципального управления"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27 793,7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27 256,0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28 731,3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811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5 "Муниципальное управление и гражданское общество» Подпрограмма 2 "Управление муниципальными финансами"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Администрация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Кильдинстрой, Отдел управления делами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baseline="0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13 090,8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12 657,7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12 972,9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1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Муниципальная программа 5 "Муниципальное управление и гражданское общество» Подпрограмма 3 "Реформирование и регулирование земельных и имущественных отношений на территории муниципального образования городское поселение Кильдинстрой"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 smtClean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программа 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"Повышение эффективности бюджетных расходов городского поселения Кильдинстрой Кольского района Мурманской области« Подпрограмма 4 "Повышение эффективности бюджетных расходов городского поселения Кильдинстрой Кольского района Мурманской области"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5 "Повышение эффективности бюджетных расходов городского поселения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Кильдинстрой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Кольского района Мурманской области« Подпрограмма 4 «Доступная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среда»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5 "Повышение эффективности бюджетных расходов городского поселения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Кильдинстрой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Кольского района Мурманской области« Подпрограмма 4 «Обеспечение деятельности муниципальных учреждений»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4 703,2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503,2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4 503,2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6 "Формирование современной городской среды на территории муниципального образования городское поселение Кильдинстрой Кольского района Мурманской области"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Отдел управления делами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г.п</a:t>
                      </a:r>
                      <a:r>
                        <a:rPr lang="ru-RU" sz="1000" b="0" i="0" u="none" strike="noStrike" dirty="0" smtClean="0">
                          <a:solidFill>
                            <a:srgbClr val="0D0D0D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000" b="0" i="0" u="none" strike="noStrike" dirty="0" err="1" smtClean="0">
                          <a:solidFill>
                            <a:srgbClr val="0D0D0D"/>
                          </a:solidFill>
                          <a:latin typeface="Times New Roman"/>
                        </a:rPr>
                        <a:t>Кильдинстрой</a:t>
                      </a:r>
                      <a:endParaRPr lang="ru-RU" sz="1000" b="0" i="0" u="none" strike="noStrike" dirty="0">
                        <a:solidFill>
                          <a:srgbClr val="0D0D0D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pPr algn="ctr" fontAlgn="b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Кильдинстрой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Кольского района Мурманской области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84317"/>
              </p:ext>
            </p:extLst>
          </p:nvPr>
        </p:nvGraphicFramePr>
        <p:xfrm>
          <a:off x="35499" y="908726"/>
          <a:ext cx="9000995" cy="5322460"/>
        </p:xfrm>
        <a:graphic>
          <a:graphicData uri="http://schemas.openxmlformats.org/drawingml/2006/table">
            <a:tbl>
              <a:tblPr firstRow="1" firstCol="1" bandRow="1"/>
              <a:tblGrid>
                <a:gridCol w="2608985"/>
                <a:gridCol w="628529"/>
                <a:gridCol w="613281"/>
                <a:gridCol w="643775"/>
                <a:gridCol w="643775"/>
                <a:gridCol w="643775"/>
                <a:gridCol w="643775"/>
                <a:gridCol w="643775"/>
                <a:gridCol w="643775"/>
                <a:gridCol w="643775"/>
                <a:gridCol w="643775"/>
              </a:tblGrid>
              <a:tr h="4129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2018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 отчет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 отчет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отчет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 прогноз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 прогноз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год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 вар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 вар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 вар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 вар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 вар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 вар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Arial CYR"/>
                          <a:ea typeface="Times New Roman"/>
                        </a:rPr>
                        <a:t>II. Из бюджета муниципальных образований (местный бюджет)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1. Доходы, всего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46 956,90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83 835,60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55 051,30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84 017,0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84 017,0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74 418,4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74 418,4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76 053,7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76 053,7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в том числе: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Собственные доходы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20 317,70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21 862,90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24 709,50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36 179,5</a:t>
                      </a: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36 179,5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32 601,3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32 601,3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33 331,4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33 331,4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1.1. Налоговые доходы, всего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14 321,00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18 472,20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21 561,50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29 842,8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29 842,8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30 707,8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30 707,8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31 379,4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31 379,4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Налоги на прибыль, доходы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9 467,50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11 947,60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14 561,20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21 530,0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21 530,0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22 395,0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22 395,0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23 066,6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23 066,6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налог на доходы физических лиц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9 467,50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11 929,60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14 561,20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21 530,0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21 530,0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22 395,0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22 395,0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23 066,6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23 066,6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Налоги на товары(работы, услуги), реализуемые на территории РФ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1 456,90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1 896,00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2 661,00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акцизы по подакцизным товарам (продукции), производимым на территории РФ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1 456,90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1 896,00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2 661,00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4 006,5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Налоги на совокупный доход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1 556,70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1 856,40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1 389,30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1 336,3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1 336,3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1 336,3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1 336,3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1 336,3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1 336,3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единый налог, взимаемый в связи с применением упрощенной системы налогообложения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1 457,40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1 801,20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1 350,00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1 191,0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1 191,0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1 191,0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1 191,0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1 191,0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1 191,0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единый налог на вмененный доход для отдельных видов деятельности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единый сельскохозяйственный налог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99,30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55,20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39,30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45,3</a:t>
                      </a: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45,3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45,3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45,3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45,3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45,3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Налоги на имущество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1 839,90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2 772,20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2 950,00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2 970,0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2 970,0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2 970,0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2 970,0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2 970,0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2 970,0</a:t>
                      </a: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налог на имущество физических лиц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550,60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1 096,10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850,00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850,0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850,0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850,0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850,0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  <a:latin typeface="Times New Roman"/>
                          <a:ea typeface="Times New Roman"/>
                        </a:rPr>
                        <a:t>850,0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850,0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налог на имущество организаций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 транспортный налог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налог на игорный бизнес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 CYR"/>
                          <a:ea typeface="Times New Roman"/>
                        </a:rPr>
                        <a:t>тыс. руб.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Times New Roman"/>
                      </a:endParaRPr>
                    </a:p>
                  </a:txBody>
                  <a:tcPr marL="55931" marR="55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6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pPr algn="ctr" fontAlgn="b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Кильдинстрой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Кольского района Мурманской области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99888"/>
              </p:ext>
            </p:extLst>
          </p:nvPr>
        </p:nvGraphicFramePr>
        <p:xfrm>
          <a:off x="107504" y="908720"/>
          <a:ext cx="8928993" cy="459923"/>
        </p:xfrm>
        <a:graphic>
          <a:graphicData uri="http://schemas.openxmlformats.org/drawingml/2006/table">
            <a:tbl>
              <a:tblPr/>
              <a:tblGrid>
                <a:gridCol w="2413806"/>
                <a:gridCol w="619126"/>
                <a:gridCol w="619126"/>
                <a:gridCol w="647860"/>
                <a:gridCol w="619126"/>
                <a:gridCol w="626963"/>
                <a:gridCol w="689659"/>
                <a:gridCol w="689659"/>
                <a:gridCol w="679209"/>
                <a:gridCol w="681822"/>
                <a:gridCol w="642637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отчет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отчет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отчет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           прогноз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           прогноз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           прогноз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36999"/>
              </p:ext>
            </p:extLst>
          </p:nvPr>
        </p:nvGraphicFramePr>
        <p:xfrm>
          <a:off x="107504" y="1412776"/>
          <a:ext cx="8906762" cy="4451549"/>
        </p:xfrm>
        <a:graphic>
          <a:graphicData uri="http://schemas.openxmlformats.org/drawingml/2006/table">
            <a:tbl>
              <a:tblPr/>
              <a:tblGrid>
                <a:gridCol w="2429116"/>
                <a:gridCol w="623053"/>
                <a:gridCol w="623053"/>
                <a:gridCol w="651972"/>
                <a:gridCol w="623053"/>
                <a:gridCol w="630939"/>
                <a:gridCol w="630939"/>
                <a:gridCol w="694033"/>
                <a:gridCol w="662486"/>
                <a:gridCol w="686146"/>
                <a:gridCol w="651972"/>
              </a:tblGrid>
              <a:tr h="1415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земельный налог 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1 289,30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1 676,10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2 100,00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2 120,0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2 120,0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2 120,0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2 120,0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2 120,0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2 120,0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земельный налог с организаций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466,50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629,20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1 200,00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100,0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100,0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100,0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100,0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100,0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100,0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земельный налог с физических лиц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822,80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1 046,90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900,00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020,0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020,0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020,0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020,0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020,0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020,0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Налоги, сборы и регулярные платежи за пользование природными ресурсами 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налог на добычу полезных ископаемых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1.2. Неналоговые доходы, всего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5 996,70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3 390,70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3 148,00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6 336,7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6 336,7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1 893,5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1 893,5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1 952,1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1 952,1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Доходы от использования имущества, находящегося в муниципальной собственности 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2 664,90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1 679,60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1 900,00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1 697,5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1 697,5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1 750,0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1 750,0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1 804,1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1 804,1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Arial Cyr"/>
                        </a:rPr>
                        <a:t>тыс. руб.</a:t>
                      </a:r>
                      <a:endParaRPr lang="ru-RU" sz="600" b="0" i="0" u="none" strike="noStrike" dirty="0">
                        <a:effectLst/>
                        <a:latin typeface="Arial Cyr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4 500,0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3 180,60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1 705,70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788,40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139,2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139,2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143,5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143,5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147,9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147,9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доходы от реализации имущества, находящегося в муниципальной собственности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2 803,80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790,50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338,40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-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-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1.3. Безвозмездные поступления 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26 639,20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61 972,70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30 341,80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47 837,5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47 837,5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41 817,1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41 817,1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42 722,3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42 722,3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в том числе: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дотации от других бюджетов бюджетной системы РФ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18 274,40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19 763,30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19 552,20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19 918,0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19 918,0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19 259,9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19 259,9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20 143,3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20 143,3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в том числе: дотации на выравнивание уровня бюджетной обеспеченности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18 274,40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17 713,20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19 552,20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17 200,4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17 200,4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субвенции от других бюджетов бюджетной системы РФ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447,20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385,40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728,00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субсидии от других бюджетов бюджетной системы РФ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7 110,30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39 709,10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9 549,50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13 495,9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13 495,9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1 074,50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2 114,90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7 649,7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7 649,7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прочие безвозмездные перечисления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2. Расходы, всего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46 675,30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84 883,00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55 832,20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84 017,0  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84 017,0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74 418,4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74 418,4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76 053,7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 76 053,7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81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1" u="none" strike="noStrike">
                          <a:effectLst/>
                          <a:latin typeface="Times New Roman"/>
                        </a:rPr>
                        <a:t>Справочно: из них расходы на увеличение стоимости основных фондов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147,00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147,00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100,00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100,00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100,00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100,00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100,00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100,00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   100,00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6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pPr algn="ctr" fontAlgn="b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Кильдинстрой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Кольского района Мурманской области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9385"/>
              </p:ext>
            </p:extLst>
          </p:nvPr>
        </p:nvGraphicFramePr>
        <p:xfrm>
          <a:off x="107504" y="908720"/>
          <a:ext cx="8928993" cy="459923"/>
        </p:xfrm>
        <a:graphic>
          <a:graphicData uri="http://schemas.openxmlformats.org/drawingml/2006/table">
            <a:tbl>
              <a:tblPr/>
              <a:tblGrid>
                <a:gridCol w="2413806"/>
                <a:gridCol w="619126"/>
                <a:gridCol w="619126"/>
                <a:gridCol w="647860"/>
                <a:gridCol w="619126"/>
                <a:gridCol w="626963"/>
                <a:gridCol w="689659"/>
                <a:gridCol w="689659"/>
                <a:gridCol w="679209"/>
                <a:gridCol w="681822"/>
                <a:gridCol w="642637"/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отчет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отчет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   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отчет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           прогноз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           прогноз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            прогноз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 вар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61889"/>
              </p:ext>
            </p:extLst>
          </p:nvPr>
        </p:nvGraphicFramePr>
        <p:xfrm>
          <a:off x="107504" y="1412776"/>
          <a:ext cx="8928994" cy="4176465"/>
        </p:xfrm>
        <a:graphic>
          <a:graphicData uri="http://schemas.openxmlformats.org/drawingml/2006/table">
            <a:tbl>
              <a:tblPr/>
              <a:tblGrid>
                <a:gridCol w="2435180"/>
                <a:gridCol w="624608"/>
                <a:gridCol w="624608"/>
                <a:gridCol w="653599"/>
                <a:gridCol w="624608"/>
                <a:gridCol w="632514"/>
                <a:gridCol w="632514"/>
                <a:gridCol w="695765"/>
                <a:gridCol w="664139"/>
                <a:gridCol w="687860"/>
                <a:gridCol w="653599"/>
              </a:tblGrid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10 294,50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10 515,80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10 638,10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16 978,5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 16 978,5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16 426,0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16 426,0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16 596,8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16 596,8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функционирование местных администраций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9 808,30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9 624,70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9 603,70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9 630,00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9 630,00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9 630,00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9 630,00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9 630,00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9 630,00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281,80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291,40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292,40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317,20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317,20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320,70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320,70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332,60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332,60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542,60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537,20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923,20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970,20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970,20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858,80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858,80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878,10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878,10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1 972,30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35 070,70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3 641,60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5 838,10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5 838,10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5 235,60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5 235,60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5 382,90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5 382,90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16 267,40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18 270,80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21 091,50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19 242,20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19 242,20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19 531,60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19 531,60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19 944,40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19 944,40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702,20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Культура, кинематография и средства массовой информации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16 596,50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20 149,60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18 952,90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26 911,00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     26 911,00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24 606,90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24 606,90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21 500,00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21 500,00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Здравоохранение и спорт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18,00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47,50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292,50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170,10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170,10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170,10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170,10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170,10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170,10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3. Дефицит (-), профицит (+) бюджета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281,60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1 047,40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        780,90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      -  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III. Эффективность использования муниципальной собственности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Доходы, полученные от: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продажи имущества, находящегося в муниципальной собственности 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3 180,60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1 705,70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788,40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538,70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538,70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586,20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586,20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638,40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638,40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продажа земельных участков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376,80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915,00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450,00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463,10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463,10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486,20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486,20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  538,40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 538,40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сдачи в аренду имущества, находящегося в муниципальной собственности 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2 664,90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1 679,60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1 900,00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1 825,90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1 825,90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1 899,90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1 899,90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1 932,30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1 932,30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7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арендная плата за земли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1 800,50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1 575,30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1 700,00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1 480,50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1 480,50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1 554,50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1 554,50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  1 632,30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        1 632,30   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залоговых операций с принадлежащим муниципальному образованию имуществом</a:t>
                      </a:r>
                    </a:p>
                  </a:txBody>
                  <a:tcPr marL="7296" marR="7296" marT="72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 Cyr"/>
                        </a:rPr>
                        <a:t>тыс. руб.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96" marR="7296" marT="7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4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131496" cy="563562"/>
          </a:xfrm>
        </p:spPr>
        <p:txBody>
          <a:bodyPr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основных характеристик бюджета муниципального образования городское поселение Кильдинстрой Кольского района Мурманской области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05831"/>
              </p:ext>
            </p:extLst>
          </p:nvPr>
        </p:nvGraphicFramePr>
        <p:xfrm>
          <a:off x="666749" y="1369695"/>
          <a:ext cx="7810502" cy="4496941"/>
        </p:xfrm>
        <a:graphic>
          <a:graphicData uri="http://schemas.openxmlformats.org/drawingml/2006/table">
            <a:tbl>
              <a:tblPr/>
              <a:tblGrid>
                <a:gridCol w="2680885"/>
                <a:gridCol w="1125781"/>
                <a:gridCol w="1116240"/>
                <a:gridCol w="1068538"/>
                <a:gridCol w="928610"/>
                <a:gridCol w="890448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Отчетный финансовый год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2019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Отчетный финансовый год 2020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Очередной финансовый год </a:t>
                      </a:r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2021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Плановый период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исполнение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исполнение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прогноз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2022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2023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Бюджет муниципального образования городское поселение Кильдинстрой Кольского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>
                          <a:effectLst/>
                          <a:latin typeface="Arial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122 889,3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90 228,8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84 017,0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74 418,4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76 053,7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Доходы- всего,                                           в том числе: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122 889,3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90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228,8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84 017,0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74 418,4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76 053,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39 997,0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33 736,6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29 842,8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30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707,8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31 379,4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    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8 515,8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2 483,3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6 336,7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893,5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1 952,1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82 892,4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54 009,0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47 837,5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41 817,1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42 722,3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>
                          <a:effectLst/>
                          <a:latin typeface="Arial"/>
                        </a:rPr>
                        <a:t>Расходы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117 644,6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55 832,2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84017,0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74 418,4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76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Arial"/>
                        </a:rPr>
                        <a:t> 053,7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Расходы- всего,                                           в том числе: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117 644,6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55 832,2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84017,0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74 418,4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76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053,7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     муниципальные и                                                                          ведомственные программы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91 409,8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53 863,9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81 412,2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70 577,0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70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/>
                        </a:rPr>
                        <a:t> 775,1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Дефицит (-), профицит (+)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3 601,4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-780,9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Верхний предел муниципального внутреннего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131496" cy="563562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Планируемые объемы муниципального долга городского поселения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Кильдинстрой Кольского района Мурманской области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2021-20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годы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42112940"/>
              </p:ext>
            </p:extLst>
          </p:nvPr>
        </p:nvGraphicFramePr>
        <p:xfrm>
          <a:off x="179512" y="1417591"/>
          <a:ext cx="8784976" cy="229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910621"/>
                <a:gridCol w="1753675"/>
                <a:gridCol w="1728192"/>
                <a:gridCol w="1800200"/>
              </a:tblGrid>
              <a:tr h="9888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434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 городского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поселения Кильдинстрой Кольского района Мурманской области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7" marR="86627" marT="45711" marB="45711">
                    <a:solidFill>
                      <a:srgbClr val="FAB0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2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29513" y="2635171"/>
              <a:ext cx="2228800" cy="26314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государственных и муниципальных учреждений (образование, здравоохранение и 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3608" y="1628800"/>
            <a:ext cx="7422976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en-US" sz="4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924944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Контактная информация: </a:t>
            </a:r>
          </a:p>
          <a:p>
            <a:pPr algn="ctr"/>
            <a:r>
              <a:rPr lang="ru-RU" sz="1400" b="1" i="1" dirty="0" smtClean="0"/>
              <a:t>Администрация </a:t>
            </a:r>
            <a:r>
              <a:rPr lang="ru-RU" sz="1400" b="1" i="1" dirty="0" err="1" smtClean="0"/>
              <a:t>г.п</a:t>
            </a:r>
            <a:r>
              <a:rPr lang="ru-RU" sz="1400" b="1" i="1" dirty="0" smtClean="0"/>
              <a:t>. Кильдинстрой</a:t>
            </a:r>
          </a:p>
          <a:p>
            <a:pPr algn="ctr"/>
            <a:r>
              <a:rPr lang="ru-RU" sz="1400" b="1" i="1" dirty="0" smtClean="0"/>
              <a:t>Адрес : 184 367 </a:t>
            </a:r>
            <a:r>
              <a:rPr lang="ru-RU" sz="1400" b="1" i="1" dirty="0" err="1" smtClean="0"/>
              <a:t>пгт</a:t>
            </a:r>
            <a:r>
              <a:rPr lang="ru-RU" sz="1400" b="1" i="1" dirty="0" smtClean="0"/>
              <a:t>. Кильдинстрой, ул. Советская, </a:t>
            </a:r>
            <a:r>
              <a:rPr lang="ru-RU" sz="1400" b="1" i="1" dirty="0"/>
              <a:t>д. </a:t>
            </a:r>
            <a:r>
              <a:rPr lang="ru-RU" sz="1400" b="1" i="1" dirty="0" smtClean="0"/>
              <a:t>4,</a:t>
            </a:r>
          </a:p>
          <a:p>
            <a:pPr algn="ctr"/>
            <a:r>
              <a:rPr lang="ru-RU" sz="1400" b="1" i="1" dirty="0" smtClean="0"/>
              <a:t>Тел</a:t>
            </a:r>
            <a:r>
              <a:rPr lang="ru-RU" sz="1400" b="1" i="1" dirty="0"/>
              <a:t>. 8 (81553) </a:t>
            </a:r>
            <a:r>
              <a:rPr lang="ru-RU" sz="1400" b="1" i="1" dirty="0" smtClean="0"/>
              <a:t>94115, 94417, 94197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3905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1742473" y="5445224"/>
            <a:ext cx="1944216" cy="571679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719572" y="4509121"/>
            <a:ext cx="2268252" cy="648071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51518" y="3499992"/>
            <a:ext cx="2088234" cy="649088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  <a:endParaRPr lang="ru-RU" sz="13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86952" y="2780928"/>
            <a:ext cx="1957059" cy="43204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971340" y="3356992"/>
            <a:ext cx="2172660" cy="576064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876256" y="4077072"/>
            <a:ext cx="2267744" cy="86409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6043218" y="5013175"/>
            <a:ext cx="2345206" cy="717887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(культура,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517232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517232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517232"/>
            <a:ext cx="928694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:p14="http://schemas.microsoft.com/office/powerpoint/2010/main" val="152858808"/>
              </p:ext>
            </p:extLst>
          </p:nvPr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 на 2021-2023 годы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323850" y="3724275"/>
            <a:ext cx="3825875" cy="1150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90000" rIns="54000" bIns="90000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150000"/>
              </a:spcBef>
            </a:pPr>
            <a:endParaRPr lang="ru-RU" altLang="ru-RU" sz="17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4140200" y="4308475"/>
            <a:ext cx="3730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4500563" y="1619250"/>
            <a:ext cx="130175" cy="160338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23850" y="1993900"/>
            <a:ext cx="4316413" cy="1585913"/>
            <a:chOff x="249" y="727"/>
            <a:chExt cx="2674" cy="1068"/>
          </a:xfrm>
        </p:grpSpPr>
        <p:sp>
          <p:nvSpPr>
            <p:cNvPr id="7" name="AutoShape 28"/>
            <p:cNvSpPr>
              <a:spLocks noChangeArrowheads="1"/>
            </p:cNvSpPr>
            <p:nvPr/>
          </p:nvSpPr>
          <p:spPr bwMode="auto">
            <a:xfrm>
              <a:off x="249" y="727"/>
              <a:ext cx="2404" cy="106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tIns="90000" rIns="54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algn="ctr"/>
              <a:endParaRPr lang="ru-RU" altLang="ru-RU" sz="17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2653" y="1261"/>
              <a:ext cx="22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2838" y="1213"/>
              <a:ext cx="85" cy="138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4918075" y="3795713"/>
            <a:ext cx="3825875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90000" rIns="54000" bIns="90000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endParaRPr lang="ru-RU" altLang="ru-RU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>
            <a:off x="4572000" y="4300538"/>
            <a:ext cx="3603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Oval 42"/>
          <p:cNvSpPr>
            <a:spLocks noChangeArrowheads="1"/>
          </p:cNvSpPr>
          <p:nvPr/>
        </p:nvSpPr>
        <p:spPr bwMode="auto">
          <a:xfrm flipV="1">
            <a:off x="4500563" y="4227513"/>
            <a:ext cx="144462" cy="144462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>
            <a:off x="4643438" y="1708150"/>
            <a:ext cx="2889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Oval 63"/>
          <p:cNvSpPr>
            <a:spLocks noChangeArrowheads="1"/>
          </p:cNvSpPr>
          <p:nvPr/>
        </p:nvSpPr>
        <p:spPr bwMode="auto">
          <a:xfrm>
            <a:off x="4500563" y="4227513"/>
            <a:ext cx="125412" cy="152400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Прямоугольник 40"/>
          <p:cNvSpPr>
            <a:spLocks noChangeArrowheads="1"/>
          </p:cNvSpPr>
          <p:nvPr/>
        </p:nvSpPr>
        <p:spPr bwMode="auto">
          <a:xfrm>
            <a:off x="395288" y="1924050"/>
            <a:ext cx="37433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Повышение эффективности бюджетных расходов, </a:t>
            </a:r>
          </a:p>
          <a:p>
            <a:pPr algn="ctr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эффективности оказания муниципальных  услуг </a:t>
            </a:r>
          </a:p>
        </p:txBody>
      </p: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4500563" y="2355850"/>
            <a:ext cx="4243387" cy="1223963"/>
            <a:chOff x="2844" y="-2100"/>
            <a:chExt cx="2673" cy="2954"/>
          </a:xfrm>
        </p:grpSpPr>
        <p:sp>
          <p:nvSpPr>
            <p:cNvPr id="17" name="AutoShape 40"/>
            <p:cNvSpPr>
              <a:spLocks noChangeArrowheads="1"/>
            </p:cNvSpPr>
            <p:nvPr/>
          </p:nvSpPr>
          <p:spPr bwMode="auto">
            <a:xfrm>
              <a:off x="3107" y="-2100"/>
              <a:ext cx="2410" cy="295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tIns="90000" rIns="54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2889" y="-536"/>
              <a:ext cx="22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 flipV="1">
              <a:off x="2844" y="-710"/>
              <a:ext cx="91" cy="347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Прямоугольник 79"/>
          <p:cNvSpPr>
            <a:spLocks noChangeArrowheads="1"/>
          </p:cNvSpPr>
          <p:nvPr/>
        </p:nvSpPr>
        <p:spPr bwMode="auto">
          <a:xfrm>
            <a:off x="357188" y="3786188"/>
            <a:ext cx="3714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Обеспечение устойчивости и сбалансированности </a:t>
            </a:r>
          </a:p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бюджета</a:t>
            </a:r>
          </a:p>
        </p:txBody>
      </p:sp>
      <p:sp>
        <p:nvSpPr>
          <p:cNvPr id="21" name="Прямоугольник 30"/>
          <p:cNvSpPr>
            <a:spLocks noChangeArrowheads="1"/>
          </p:cNvSpPr>
          <p:nvPr/>
        </p:nvSpPr>
        <p:spPr bwMode="auto">
          <a:xfrm>
            <a:off x="5076825" y="3857625"/>
            <a:ext cx="3527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Реализация социально-значимых проектов </a:t>
            </a:r>
          </a:p>
        </p:txBody>
      </p:sp>
      <p:sp>
        <p:nvSpPr>
          <p:cNvPr id="22" name="Прямоугольник 31"/>
          <p:cNvSpPr>
            <a:spLocks noChangeArrowheads="1"/>
          </p:cNvSpPr>
          <p:nvPr/>
        </p:nvSpPr>
        <p:spPr bwMode="auto">
          <a:xfrm>
            <a:off x="5003800" y="2427288"/>
            <a:ext cx="360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Повышение открытости и прозрачности бюджетного процесса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4918075" y="1058863"/>
            <a:ext cx="3830638" cy="10810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90000" rIns="54000" bIns="90000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>
              <a:spcBef>
                <a:spcPct val="150000"/>
              </a:spcBef>
            </a:pPr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323850" y="1057275"/>
            <a:ext cx="4319588" cy="793750"/>
            <a:chOff x="249" y="735"/>
            <a:chExt cx="2676" cy="1134"/>
          </a:xfrm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249" y="735"/>
              <a:ext cx="2404" cy="113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tIns="90000" rIns="54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000" b="1" dirty="0">
                  <a:solidFill>
                    <a:srgbClr val="000000"/>
                  </a:solidFill>
                  <a:latin typeface="Arial" charset="0"/>
                </a:rPr>
                <a:t>Снижение размера </a:t>
              </a:r>
            </a:p>
            <a:p>
              <a:pPr algn="ctr"/>
              <a:r>
                <a:rPr lang="ru-RU" altLang="ru-RU" sz="2000" b="1" dirty="0">
                  <a:solidFill>
                    <a:srgbClr val="000000"/>
                  </a:solidFill>
                  <a:latin typeface="Arial" charset="0"/>
                </a:rPr>
                <a:t>дефицита бюджета</a:t>
              </a: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653" y="1330"/>
              <a:ext cx="22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2838" y="1249"/>
              <a:ext cx="87" cy="206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4572000" y="1058863"/>
            <a:ext cx="0" cy="3889375"/>
          </a:xfrm>
          <a:prstGeom prst="line">
            <a:avLst/>
          </a:prstGeom>
          <a:noFill/>
          <a:ln w="50800" cmpd="dbl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Прямоугольник 80"/>
          <p:cNvSpPr>
            <a:spLocks noChangeArrowheads="1"/>
          </p:cNvSpPr>
          <p:nvPr/>
        </p:nvSpPr>
        <p:spPr bwMode="auto">
          <a:xfrm>
            <a:off x="4664075" y="1169987"/>
            <a:ext cx="42862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900" b="1" dirty="0">
                <a:solidFill>
                  <a:srgbClr val="000000"/>
                </a:solidFill>
                <a:latin typeface="Arial" charset="0"/>
              </a:rPr>
              <a:t>Гарантированное исполнение действующих и принимаемых расходных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5094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5811" y="186730"/>
            <a:ext cx="6984305" cy="500062"/>
          </a:xfrm>
        </p:spPr>
        <p:txBody>
          <a:bodyPr/>
          <a:lstStyle/>
          <a:p>
            <a:pPr algn="ctr"/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 БЮДЖЕТА  МУНИЦИПАЛЬНОГО ОБРАЗОВАНИЯ ГОРОДСКОЕ ПОСЕЛЕНИЕ КИЛЬДИНСТРОЙ КОЛЬСКОГО РАЙОНА ЗА 2021 ГОД</a:t>
            </a:r>
            <a:endParaRPr lang="ru-RU" sz="15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0" y="735582"/>
            <a:ext cx="9108504" cy="6192688"/>
            <a:chOff x="0" y="908720"/>
            <a:chExt cx="9108504" cy="59282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043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038" y="5527120"/>
              <a:ext cx="2519362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500" y="3501346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600" y="1183788"/>
              <a:ext cx="2590800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16 581,2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16 581,2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22962" y="1510567"/>
              <a:ext cx="2398220" cy="648246"/>
              <a:chOff x="743450" y="1222535"/>
              <a:chExt cx="2398220" cy="64824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222535"/>
                <a:ext cx="2376264" cy="421165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изических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3450" y="1656711"/>
                <a:ext cx="2398220" cy="21407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21 530,0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935088" y="2931465"/>
              <a:ext cx="2376264" cy="617976"/>
              <a:chOff x="755576" y="1563313"/>
              <a:chExt cx="2376264" cy="617976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563313"/>
                <a:ext cx="2376264" cy="309142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2456"/>
                <a:ext cx="2376264" cy="3088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1 336,3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899592" y="4276291"/>
              <a:ext cx="2411760" cy="837027"/>
              <a:chOff x="720080" y="1828019"/>
              <a:chExt cx="2411760" cy="837027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828019"/>
                <a:ext cx="2376264" cy="395360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Неналоговые доходы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0080" y="2223379"/>
                <a:ext cx="2411760" cy="4416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6 336,7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2709" y="2266031"/>
              <a:ext cx="2404840" cy="782266"/>
              <a:chOff x="6616277" y="3862437"/>
              <a:chExt cx="2404840" cy="93871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6277" y="3862437"/>
                <a:ext cx="2399510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оборона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59216" y="451312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496,7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825917" y="4526534"/>
                <a:ext cx="1195200" cy="2688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32709" y="1522609"/>
              <a:ext cx="2383706" cy="746823"/>
              <a:chOff x="6616277" y="2019833"/>
              <a:chExt cx="2383706" cy="89618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456" y="2019833"/>
                <a:ext cx="2376264" cy="5760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Общегосударственные вопросы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16277" y="262798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3" name="Прямоугольник 212"/>
              <p:cNvSpPr>
                <a:spLocks/>
              </p:cNvSpPr>
              <p:nvPr/>
            </p:nvSpPr>
            <p:spPr>
              <a:xfrm>
                <a:off x="7773112" y="2627989"/>
                <a:ext cx="1226871" cy="2880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16 974,5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40425" y="3041452"/>
              <a:ext cx="2406061" cy="760509"/>
              <a:chOff x="6623993" y="2891932"/>
              <a:chExt cx="2406061" cy="912610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53790" y="2891932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993" y="351650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14 413,0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812633" y="350152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4 406,8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55"/>
              <a:ext cx="720080" cy="720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21"/>
              <a:ext cx="2383840" cy="722523"/>
              <a:chOff x="6623720" y="2898165"/>
              <a:chExt cx="2383840" cy="86702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Культура, кинематография</a:t>
                </a:r>
                <a:endParaRPr lang="ru-RU" sz="13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5 073,1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7812360" y="347716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17 864,4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2" y="5445224"/>
              <a:ext cx="2383840" cy="720080"/>
              <a:chOff x="6623720" y="2924944"/>
              <a:chExt cx="2383840" cy="86409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9249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20" y="3501008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12360" y="3501008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1 803,0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84 017,0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84 017,0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39952" y="5802592"/>
              <a:ext cx="1656184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 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067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grpSp>
        <p:nvGrpSpPr>
          <p:cNvPr id="13" name="Группа 241"/>
          <p:cNvGrpSpPr>
            <a:grpSpLocks/>
          </p:cNvGrpSpPr>
          <p:nvPr/>
        </p:nvGrpSpPr>
        <p:grpSpPr bwMode="auto">
          <a:xfrm>
            <a:off x="5940425" y="6308725"/>
            <a:ext cx="2735263" cy="433388"/>
            <a:chOff x="5940152" y="6309320"/>
            <a:chExt cx="2736304" cy="432048"/>
          </a:xfrm>
        </p:grpSpPr>
        <p:sp>
          <p:nvSpPr>
            <p:cNvPr id="239" name="Прямоугольник 238"/>
            <p:cNvSpPr/>
            <p:nvPr/>
          </p:nvSpPr>
          <p:spPr>
            <a:xfrm>
              <a:off x="5940152" y="6309321"/>
              <a:ext cx="288032" cy="2160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40" name="Заголовок 1"/>
            <p:cNvSpPr txBox="1">
              <a:spLocks/>
            </p:cNvSpPr>
            <p:nvPr/>
          </p:nvSpPr>
          <p:spPr bwMode="auto">
            <a:xfrm>
              <a:off x="6156134" y="6309320"/>
              <a:ext cx="2520322" cy="37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местного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</a:p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областного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  <a:endParaRPr lang="ru-RU" b="1" i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5940152" y="6525344"/>
              <a:ext cx="288032" cy="216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02882" y="1366464"/>
            <a:ext cx="720080" cy="9027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6541" y="2268778"/>
            <a:ext cx="720080" cy="90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2556" y="1352873"/>
            <a:ext cx="720080" cy="90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3659" y="3199762"/>
            <a:ext cx="720080" cy="90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17826" y="5069146"/>
            <a:ext cx="720080" cy="902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88424" y="2196365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87656" y="1324641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67561" y="3781994"/>
            <a:ext cx="576064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88424" y="549571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32709" y="3729703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953918" y="4253370"/>
            <a:ext cx="1188640" cy="250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7 932,8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52554" y="4238022"/>
            <a:ext cx="1140658" cy="270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15 048,7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937906" y="5127734"/>
            <a:ext cx="2373446" cy="571495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954840" y="5716072"/>
            <a:ext cx="2356512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47 837,5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9022" y="4149080"/>
            <a:ext cx="712081" cy="87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81734" y="2976072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61" name="Picture 5" descr="\\Server-fo-2\gsv\НГ 2012-13_поздравления\карта_обре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00552"/>
            <a:ext cx="859905" cy="6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 bwMode="auto">
          <a:xfrm>
            <a:off x="937906" y="2060847"/>
            <a:ext cx="2373446" cy="499117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товары (работы, услуги), реализуемые на территории РФ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931104" y="2559965"/>
            <a:ext cx="2390078" cy="285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4 006,5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931103" y="3881856"/>
            <a:ext cx="2390078" cy="3561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2 970,0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956268" y="3508841"/>
            <a:ext cx="2355084" cy="373016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имущество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5811" y="186730"/>
            <a:ext cx="6984305" cy="500062"/>
          </a:xfrm>
        </p:spPr>
        <p:txBody>
          <a:bodyPr/>
          <a:lstStyle/>
          <a:p>
            <a:pPr algn="ctr"/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 БЮДЖЕТА  МУНИЦИПАЛЬНОГО ОБРАЗОВАНИЯ ГОРОДСКОЕ ПОСЕЛЕНИЕ КИЛЬДИНСТРОЙ КОЛЬСКОГО РАЙОНА ЗА 2022 ГОД</a:t>
            </a:r>
            <a:endParaRPr lang="ru-RU" sz="15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0" y="735582"/>
            <a:ext cx="9108504" cy="6192688"/>
            <a:chOff x="0" y="908720"/>
            <a:chExt cx="9108504" cy="59282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043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038" y="5527120"/>
              <a:ext cx="2519362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500" y="3501346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600" y="1183788"/>
              <a:ext cx="2590800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14 727,6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14 727,6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22962" y="1510567"/>
              <a:ext cx="2398220" cy="648246"/>
              <a:chOff x="743450" y="1222535"/>
              <a:chExt cx="2398220" cy="64824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222535"/>
                <a:ext cx="2376264" cy="421165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изических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3450" y="1656711"/>
                <a:ext cx="2398220" cy="21407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22 395,0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935088" y="2931465"/>
              <a:ext cx="2376264" cy="617976"/>
              <a:chOff x="755576" y="1563313"/>
              <a:chExt cx="2376264" cy="617976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563313"/>
                <a:ext cx="2376264" cy="309142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2456"/>
                <a:ext cx="2376264" cy="3088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1 336,3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899592" y="4276291"/>
              <a:ext cx="2411760" cy="837027"/>
              <a:chOff x="720080" y="1828019"/>
              <a:chExt cx="2411760" cy="837027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828019"/>
                <a:ext cx="2376264" cy="395360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Неналоговые доходы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0080" y="2223379"/>
                <a:ext cx="2411760" cy="4416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1 893,5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2709" y="2266031"/>
              <a:ext cx="2404840" cy="782266"/>
              <a:chOff x="6616277" y="3862437"/>
              <a:chExt cx="2404840" cy="93871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6277" y="3862437"/>
                <a:ext cx="2399510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оборона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59216" y="451312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502,0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825917" y="4526534"/>
                <a:ext cx="1195200" cy="2688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32709" y="1522609"/>
              <a:ext cx="2383706" cy="746823"/>
              <a:chOff x="6616277" y="2019833"/>
              <a:chExt cx="2383706" cy="89618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456" y="2019833"/>
                <a:ext cx="2376264" cy="5760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Общегосударственные вопросы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16277" y="262798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3" name="Прямоугольник 212"/>
              <p:cNvSpPr>
                <a:spLocks/>
              </p:cNvSpPr>
              <p:nvPr/>
            </p:nvSpPr>
            <p:spPr>
              <a:xfrm>
                <a:off x="7773112" y="2627989"/>
                <a:ext cx="1226871" cy="2880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16 422,0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40425" y="3041452"/>
              <a:ext cx="2406061" cy="760509"/>
              <a:chOff x="6623993" y="2891932"/>
              <a:chExt cx="2406061" cy="912610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53790" y="2891932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993" y="351650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9 094,4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812633" y="350152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4 206,9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55"/>
              <a:ext cx="720080" cy="720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21"/>
              <a:ext cx="2383840" cy="722523"/>
              <a:chOff x="6623720" y="2898165"/>
              <a:chExt cx="2383840" cy="86702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Культура, кинематография</a:t>
                </a:r>
                <a:endParaRPr lang="ru-RU" sz="13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5 023,1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7812360" y="347716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17 324,4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2" y="5445224"/>
              <a:ext cx="2383840" cy="720080"/>
              <a:chOff x="6623720" y="2924944"/>
              <a:chExt cx="2383840" cy="86409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9249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20" y="3501008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12360" y="3501008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1 573,0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74 418,4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74 418,4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39952" y="5802592"/>
              <a:ext cx="1656184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 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053</a:t>
              </a:r>
              <a:r>
                <a:rPr lang="en-US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  <a:endParaRPr 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3" name="Группа 241"/>
          <p:cNvGrpSpPr>
            <a:grpSpLocks/>
          </p:cNvGrpSpPr>
          <p:nvPr/>
        </p:nvGrpSpPr>
        <p:grpSpPr bwMode="auto">
          <a:xfrm>
            <a:off x="5940425" y="6308725"/>
            <a:ext cx="2735263" cy="433388"/>
            <a:chOff x="5940152" y="6309320"/>
            <a:chExt cx="2736304" cy="432048"/>
          </a:xfrm>
        </p:grpSpPr>
        <p:sp>
          <p:nvSpPr>
            <p:cNvPr id="239" name="Прямоугольник 238"/>
            <p:cNvSpPr/>
            <p:nvPr/>
          </p:nvSpPr>
          <p:spPr>
            <a:xfrm>
              <a:off x="5940152" y="6309321"/>
              <a:ext cx="288032" cy="2160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40" name="Заголовок 1"/>
            <p:cNvSpPr txBox="1">
              <a:spLocks/>
            </p:cNvSpPr>
            <p:nvPr/>
          </p:nvSpPr>
          <p:spPr bwMode="auto">
            <a:xfrm>
              <a:off x="6156134" y="6309320"/>
              <a:ext cx="2520322" cy="37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местного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</a:p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областного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  <a:endParaRPr lang="ru-RU" b="1" i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5940152" y="6525344"/>
              <a:ext cx="288032" cy="216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02882" y="1366464"/>
            <a:ext cx="720080" cy="9027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6541" y="2268778"/>
            <a:ext cx="720080" cy="90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2556" y="1352873"/>
            <a:ext cx="720080" cy="90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3659" y="3199762"/>
            <a:ext cx="720080" cy="90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17826" y="5069146"/>
            <a:ext cx="720080" cy="902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88424" y="2196365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87656" y="1324641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67561" y="3781994"/>
            <a:ext cx="576064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88424" y="549571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32709" y="3729703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953918" y="4253370"/>
            <a:ext cx="1188640" cy="250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7 933,6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52554" y="4238022"/>
            <a:ext cx="1140658" cy="270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11 038,5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937906" y="5127734"/>
            <a:ext cx="2373446" cy="571495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954840" y="5716072"/>
            <a:ext cx="2356512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41 817,1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9022" y="4149080"/>
            <a:ext cx="712081" cy="87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81734" y="2976072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61" name="Picture 5" descr="\\Server-fo-2\gsv\НГ 2012-13_поздравления\карта_обре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00552"/>
            <a:ext cx="859905" cy="6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 bwMode="auto">
          <a:xfrm>
            <a:off x="937906" y="2060847"/>
            <a:ext cx="2373446" cy="499117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товары (работы, услуги), реализуемые на территории РФ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931104" y="2559965"/>
            <a:ext cx="2390078" cy="285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4 006,5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931103" y="3881856"/>
            <a:ext cx="2390078" cy="3561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2 970,0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956268" y="3508841"/>
            <a:ext cx="2355084" cy="373016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имущество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05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8244408" y="3828869"/>
            <a:ext cx="576064" cy="752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5811" y="186730"/>
            <a:ext cx="6984305" cy="500062"/>
          </a:xfrm>
        </p:spPr>
        <p:txBody>
          <a:bodyPr/>
          <a:lstStyle/>
          <a:p>
            <a:pPr algn="ctr"/>
            <a:r>
              <a:rPr lang="ru-RU" sz="15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 БЮДЖЕТА  МУНИЦИПАЛЬНОГО ОБРАЗОВАНИЯ ГОРОДСКОЕ ПОСЕЛЕНИЕ КИЛЬДИНСТРОЙ КОЛЬСКОГО РАЙОНА ЗА 2023 ГОД</a:t>
            </a:r>
            <a:endParaRPr lang="ru-RU" sz="15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3" name="Группа 235"/>
          <p:cNvGrpSpPr>
            <a:grpSpLocks/>
          </p:cNvGrpSpPr>
          <p:nvPr/>
        </p:nvGrpSpPr>
        <p:grpSpPr bwMode="auto">
          <a:xfrm>
            <a:off x="0" y="735582"/>
            <a:ext cx="9108504" cy="6192688"/>
            <a:chOff x="0" y="908720"/>
            <a:chExt cx="9108504" cy="5928247"/>
          </a:xfrm>
        </p:grpSpPr>
        <p:sp>
          <p:nvSpPr>
            <p:cNvPr id="188" name="AutoShape 15"/>
            <p:cNvSpPr>
              <a:spLocks noChangeArrowheads="1"/>
            </p:cNvSpPr>
            <p:nvPr/>
          </p:nvSpPr>
          <p:spPr bwMode="gray">
            <a:xfrm>
              <a:off x="4464496" y="1004319"/>
              <a:ext cx="4644008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chemeClr val="bg2">
                <a:lumMod val="75000"/>
                <a:alpha val="62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8038" y="5527120"/>
              <a:ext cx="2519362" cy="965016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500" y="3501346"/>
              <a:ext cx="2232025" cy="2094161"/>
            </a:xfrm>
            <a:prstGeom prst="can">
              <a:avLst>
                <a:gd name="adj" fmla="val 18521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500" y="1844862"/>
              <a:ext cx="2232025" cy="1800857"/>
            </a:xfrm>
            <a:prstGeom prst="can">
              <a:avLst>
                <a:gd name="adj" fmla="val 18521"/>
              </a:avLst>
            </a:prstGeom>
            <a:gradFill flip="none" rotWithShape="1">
              <a:gsLst>
                <a:gs pos="0">
                  <a:srgbClr val="27F98B">
                    <a:shade val="30000"/>
                    <a:satMod val="115000"/>
                  </a:srgbClr>
                </a:gs>
                <a:gs pos="50000">
                  <a:srgbClr val="27F98B">
                    <a:shade val="67500"/>
                    <a:satMod val="115000"/>
                  </a:srgbClr>
                </a:gs>
                <a:gs pos="100000">
                  <a:srgbClr val="27F98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2" name="AutoShape 15"/>
            <p:cNvSpPr>
              <a:spLocks noChangeArrowheads="1"/>
            </p:cNvSpPr>
            <p:nvPr/>
          </p:nvSpPr>
          <p:spPr bwMode="gray">
            <a:xfrm>
              <a:off x="0" y="908720"/>
              <a:ext cx="3491880" cy="5832648"/>
            </a:xfrm>
            <a:prstGeom prst="rightArrow">
              <a:avLst>
                <a:gd name="adj1" fmla="val 78678"/>
                <a:gd name="adj2" fmla="val 20961"/>
              </a:avLst>
            </a:prstGeom>
            <a:solidFill>
              <a:srgbClr val="99FF99">
                <a:alpha val="26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276600" y="1183788"/>
              <a:ext cx="2590800" cy="575970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gray">
            <a:xfrm>
              <a:off x="3704601" y="1268760"/>
              <a:ext cx="1779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Итоги бюджета</a:t>
              </a:r>
              <a:endPara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15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0" cy="1414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1 человека</a:t>
              </a:r>
            </a:p>
            <a:p>
              <a:pPr algn="ctr"/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15 045,2</a:t>
              </a: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16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0" cy="1414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/>
              <a:r>
                <a:rPr 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15 045,2</a:t>
              </a:r>
              <a:endParaRPr lang="en-US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" name="Группа 167"/>
            <p:cNvGrpSpPr>
              <a:grpSpLocks/>
            </p:cNvGrpSpPr>
            <p:nvPr/>
          </p:nvGrpSpPr>
          <p:grpSpPr bwMode="auto">
            <a:xfrm>
              <a:off x="922962" y="1510567"/>
              <a:ext cx="2398220" cy="648246"/>
              <a:chOff x="743450" y="1222535"/>
              <a:chExt cx="2398220" cy="648246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55576" y="1222535"/>
                <a:ext cx="2376264" cy="421165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изических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лиц 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3450" y="1656711"/>
                <a:ext cx="2398220" cy="21407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23 066,6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168"/>
            <p:cNvGrpSpPr>
              <a:grpSpLocks/>
            </p:cNvGrpSpPr>
            <p:nvPr/>
          </p:nvGrpSpPr>
          <p:grpSpPr bwMode="auto">
            <a:xfrm>
              <a:off x="935088" y="2931465"/>
              <a:ext cx="2376264" cy="617976"/>
              <a:chOff x="755576" y="1563313"/>
              <a:chExt cx="2376264" cy="617976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55576" y="1563313"/>
                <a:ext cx="2376264" cy="309142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совокупный доход 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6" y="1872456"/>
                <a:ext cx="2376264" cy="3088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11 336,3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172"/>
            <p:cNvGrpSpPr>
              <a:grpSpLocks/>
            </p:cNvGrpSpPr>
            <p:nvPr/>
          </p:nvGrpSpPr>
          <p:grpSpPr bwMode="auto">
            <a:xfrm>
              <a:off x="899592" y="4276291"/>
              <a:ext cx="2411760" cy="837027"/>
              <a:chOff x="720080" y="1828019"/>
              <a:chExt cx="2411760" cy="837027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55576" y="1828019"/>
                <a:ext cx="2376264" cy="395360"/>
              </a:xfrm>
              <a:prstGeom prst="rect">
                <a:avLst/>
              </a:prstGeom>
              <a:solidFill>
                <a:srgbClr val="27F98B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Неналоговые доходы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0080" y="2223379"/>
                <a:ext cx="2411760" cy="4416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1 952,1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03"/>
            <p:cNvGrpSpPr>
              <a:grpSpLocks/>
            </p:cNvGrpSpPr>
            <p:nvPr/>
          </p:nvGrpSpPr>
          <p:grpSpPr bwMode="auto">
            <a:xfrm>
              <a:off x="5932709" y="2266031"/>
              <a:ext cx="2404840" cy="782266"/>
              <a:chOff x="6616277" y="3862437"/>
              <a:chExt cx="2404840" cy="93871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16277" y="3862437"/>
                <a:ext cx="2399510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оборона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59216" y="4513123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522,1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7825917" y="4526534"/>
                <a:ext cx="1195200" cy="2688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" name="Группа 208"/>
            <p:cNvGrpSpPr>
              <a:grpSpLocks/>
            </p:cNvGrpSpPr>
            <p:nvPr/>
          </p:nvGrpSpPr>
          <p:grpSpPr bwMode="auto">
            <a:xfrm>
              <a:off x="5932709" y="1522609"/>
              <a:ext cx="2383706" cy="746823"/>
              <a:chOff x="6616277" y="2019833"/>
              <a:chExt cx="2383706" cy="896189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23456" y="2019833"/>
                <a:ext cx="2376264" cy="5760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Общегосударственные вопросы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16277" y="262798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3" name="Прямоугольник 212"/>
              <p:cNvSpPr>
                <a:spLocks/>
              </p:cNvSpPr>
              <p:nvPr/>
            </p:nvSpPr>
            <p:spPr>
              <a:xfrm>
                <a:off x="7773112" y="2627989"/>
                <a:ext cx="1226871" cy="28803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16 592,8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213"/>
            <p:cNvGrpSpPr>
              <a:grpSpLocks/>
            </p:cNvGrpSpPr>
            <p:nvPr/>
          </p:nvGrpSpPr>
          <p:grpSpPr bwMode="auto">
            <a:xfrm>
              <a:off x="5940425" y="3041452"/>
              <a:ext cx="2406061" cy="760509"/>
              <a:chOff x="6623993" y="2891932"/>
              <a:chExt cx="2406061" cy="912610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53790" y="2891932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23993" y="3516509"/>
                <a:ext cx="1188640" cy="288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9 094,4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8" name="Прямоугольник 217"/>
              <p:cNvSpPr/>
              <p:nvPr/>
            </p:nvSpPr>
            <p:spPr>
              <a:xfrm>
                <a:off x="7812633" y="350152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5 406,9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7164288" y="5457955"/>
              <a:ext cx="720080" cy="7200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223"/>
            <p:cNvGrpSpPr>
              <a:grpSpLocks/>
            </p:cNvGrpSpPr>
            <p:nvPr/>
          </p:nvGrpSpPr>
          <p:grpSpPr bwMode="auto">
            <a:xfrm>
              <a:off x="5940152" y="4630821"/>
              <a:ext cx="2383840" cy="722523"/>
              <a:chOff x="6623720" y="2898165"/>
              <a:chExt cx="2383840" cy="86702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23720" y="2898165"/>
                <a:ext cx="2376000" cy="5747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3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Культура, кинематография</a:t>
                </a:r>
                <a:endParaRPr lang="ru-RU" sz="13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23720" y="3477160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5 023,1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7812360" y="3477160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17 374,4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Группа 228"/>
            <p:cNvGrpSpPr>
              <a:grpSpLocks/>
            </p:cNvGrpSpPr>
            <p:nvPr/>
          </p:nvGrpSpPr>
          <p:grpSpPr bwMode="auto">
            <a:xfrm>
              <a:off x="5940152" y="5445224"/>
              <a:ext cx="2383840" cy="720080"/>
              <a:chOff x="6623720" y="2924944"/>
              <a:chExt cx="2383840" cy="86409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23720" y="2924944"/>
                <a:ext cx="2376264" cy="5760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23720" y="3501008"/>
                <a:ext cx="1188640" cy="2880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812360" y="3501008"/>
                <a:ext cx="1195200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1 573,0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88" y="1183788"/>
              <a:ext cx="2520950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76 053,7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425" y="1183788"/>
              <a:ext cx="2519363" cy="3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76 053,7</a:t>
              </a: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6231" name="Прямоугольник 150"/>
            <p:cNvSpPr>
              <a:spLocks noChangeArrowheads="1"/>
            </p:cNvSpPr>
            <p:nvPr/>
          </p:nvSpPr>
          <p:spPr bwMode="auto">
            <a:xfrm>
              <a:off x="4139952" y="5802592"/>
              <a:ext cx="1656184" cy="70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населения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 </a:t>
              </a:r>
              <a:r>
                <a:rPr 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055 </a:t>
              </a:r>
              <a:r>
                <a:rPr 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</a:p>
          </p:txBody>
        </p:sp>
      </p:grpSp>
      <p:grpSp>
        <p:nvGrpSpPr>
          <p:cNvPr id="13" name="Группа 241"/>
          <p:cNvGrpSpPr>
            <a:grpSpLocks/>
          </p:cNvGrpSpPr>
          <p:nvPr/>
        </p:nvGrpSpPr>
        <p:grpSpPr bwMode="auto">
          <a:xfrm>
            <a:off x="5940425" y="6308725"/>
            <a:ext cx="2735263" cy="433388"/>
            <a:chOff x="5940152" y="6309320"/>
            <a:chExt cx="2736304" cy="432048"/>
          </a:xfrm>
        </p:grpSpPr>
        <p:sp>
          <p:nvSpPr>
            <p:cNvPr id="239" name="Прямоугольник 238"/>
            <p:cNvSpPr/>
            <p:nvPr/>
          </p:nvSpPr>
          <p:spPr>
            <a:xfrm>
              <a:off x="5940152" y="6309321"/>
              <a:ext cx="288032" cy="2160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40" name="Заголовок 1"/>
            <p:cNvSpPr txBox="1">
              <a:spLocks/>
            </p:cNvSpPr>
            <p:nvPr/>
          </p:nvSpPr>
          <p:spPr bwMode="auto">
            <a:xfrm>
              <a:off x="6156134" y="6309320"/>
              <a:ext cx="2520322" cy="37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местного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</a:p>
            <a:p>
              <a:pPr>
                <a:defRPr/>
              </a:pP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средства  </a:t>
              </a:r>
              <a:r>
                <a:rPr lang="ru-RU" sz="1200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областного </a:t>
              </a:r>
              <a:r>
                <a:rPr lang="ru-RU" sz="120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</a:t>
              </a:r>
              <a:endParaRPr lang="ru-RU" b="1" i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>
            <a:xfrm>
              <a:off x="5940152" y="6525344"/>
              <a:ext cx="288032" cy="216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02882" y="1366464"/>
            <a:ext cx="720080" cy="9027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06541" y="2268778"/>
            <a:ext cx="720080" cy="902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2556" y="1352873"/>
            <a:ext cx="720080" cy="902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3659" y="3199762"/>
            <a:ext cx="720080" cy="902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17826" y="5069146"/>
            <a:ext cx="720080" cy="902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88424" y="2196365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387656" y="1324641"/>
            <a:ext cx="576064" cy="73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67561" y="3781994"/>
            <a:ext cx="576064" cy="72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88424" y="4653135"/>
            <a:ext cx="576064" cy="7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388424" y="5495712"/>
            <a:ext cx="576064" cy="74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32709" y="3729703"/>
            <a:ext cx="2376264" cy="5015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953918" y="4253370"/>
            <a:ext cx="1188640" cy="2507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7 935,3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152554" y="4238022"/>
            <a:ext cx="1140658" cy="270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9 854,0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8056563" y="548680"/>
            <a:ext cx="108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937906" y="5127734"/>
            <a:ext cx="2373446" cy="571495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954840" y="5716072"/>
            <a:ext cx="2356512" cy="300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42 722,3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9022" y="4149080"/>
            <a:ext cx="712081" cy="87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81734" y="2976072"/>
            <a:ext cx="576064" cy="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461" name="Picture 5" descr="\\Server-fo-2\gsv\НГ 2012-13_поздравления\карта_обрез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00552"/>
            <a:ext cx="859905" cy="6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 bwMode="auto">
          <a:xfrm>
            <a:off x="937906" y="2060847"/>
            <a:ext cx="2373446" cy="499117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товары (работы, услуги), реализуемые на территории РФ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931104" y="2559965"/>
            <a:ext cx="2390078" cy="285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4 006,5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931103" y="3881856"/>
            <a:ext cx="2390078" cy="3561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2 970,0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956268" y="3508841"/>
            <a:ext cx="2355084" cy="373016"/>
          </a:xfrm>
          <a:prstGeom prst="rect">
            <a:avLst/>
          </a:prstGeom>
          <a:solidFill>
            <a:srgbClr val="27F98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Налоги на имущество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13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239000" cy="836712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планируемых поступлениях в 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городское поселение Кильдинстрой по видам доходов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год и на плановый период 2022-2023 годов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10220"/>
              </p:ext>
            </p:extLst>
          </p:nvPr>
        </p:nvGraphicFramePr>
        <p:xfrm>
          <a:off x="0" y="822399"/>
          <a:ext cx="9108504" cy="6008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5360"/>
                <a:gridCol w="1602784"/>
                <a:gridCol w="1512168"/>
                <a:gridCol w="1728192"/>
              </a:tblGrid>
              <a:tr h="366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2021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2022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год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2023 </a:t>
                      </a:r>
                      <a:r>
                        <a:rPr lang="ru-RU" sz="800" u="none" strike="noStrike" dirty="0">
                          <a:effectLst/>
                        </a:rPr>
                        <a:t>год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r>
                        <a:rPr lang="ru-RU" sz="800" u="none" strike="noStrike" dirty="0" smtClean="0">
                          <a:effectLst/>
                        </a:rPr>
                        <a:t>  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effectLst/>
                        </a:rPr>
                        <a:t>1. Доходы, 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effectLst/>
                        </a:rPr>
                        <a:t>84 017,0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74 418,4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effectLst/>
                        </a:rPr>
                        <a:t>76 053,7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Собственные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36 179,5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32 601,3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33 331,4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 dirty="0">
                          <a:effectLst/>
                        </a:rPr>
                        <a:t>1.1. Налоговые доходы, всего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29 842,8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</a:t>
                      </a:r>
                      <a:r>
                        <a:rPr lang="ru-RU" sz="800" b="1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707,8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ru-RU" sz="800" b="1" i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379,4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Налоги на прибыль,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21 530,0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395,0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066,6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налог на доходы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21 530,0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395,0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066,6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Налоги на товары(работы, услуги), реализуемые на территории РФ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акцизы по подакцизным товарам (продукции)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4 006,5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Налоги на совокупный доход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1 336,3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1 336,3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1 336,3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344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единый налог, взимаемый в связи и применением упрощенной системы налогообложения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1 191,0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1 191,0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1 191,0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45.3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45.3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45.3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Налоги на имущество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2 970,0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2 970,0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2 970,0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   налог на имущество физических лиц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850,0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земельный налог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2 120,0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2 120,0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2 120,0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1.2. Неналоговые доходы, всего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6 336,7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1 893,5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1 952,1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344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Доходы от использования имущества, находящегося в муниципальной собственности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1 697,5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1 750,0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1 804,1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оказания платных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услуг и компенсации затрат государства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139,2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143,5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147,9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31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1" u="none" strike="noStrike">
                          <a:effectLst/>
                        </a:rPr>
                        <a:t>1.3. Безвозмездные поступления 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47 837,5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41 817,1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1" u="none" strike="noStrike" dirty="0" smtClean="0">
                          <a:effectLst/>
                        </a:rPr>
                        <a:t>42 722,3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00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</a:rPr>
                        <a:t>   дотации от других бюджетов бюджетной системы РФ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19 918,0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19 259,9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143,3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3441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в том числе: дотации на выравнивание уровня бюджетной обеспеченности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17 200,4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17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838,3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</a:rPr>
                        <a:t>19 </a:t>
                      </a:r>
                      <a:r>
                        <a:rPr lang="ru-RU" sz="800" u="none" strike="noStrike" dirty="0" smtClean="0">
                          <a:effectLst/>
                        </a:rPr>
                        <a:t>422,2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субвенции от других бюджетов бюджетной системы РФ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1 457,9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1 463,2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1 483,3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2475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   субсидии от других бюджетов бюджетной системы РФ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811,9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13 495,9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  <a:tr h="157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иные межбюджетные трансферты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7 649,7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7 599,7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</a:rPr>
                        <a:t>7 599,7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49" marR="8149" marT="814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4980</TotalTime>
  <Words>4195</Words>
  <Application>Microsoft Office PowerPoint</Application>
  <PresentationFormat>Экран (4:3)</PresentationFormat>
  <Paragraphs>1433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 Unicode MS</vt:lpstr>
      <vt:lpstr>Arial</vt:lpstr>
      <vt:lpstr>Arial CYR</vt:lpstr>
      <vt:lpstr>Arial CYR</vt:lpstr>
      <vt:lpstr>Calibri</vt:lpstr>
      <vt:lpstr>Times New Roman</vt:lpstr>
      <vt:lpstr>Verdana</vt:lpstr>
      <vt:lpstr>Wingdings</vt:lpstr>
      <vt:lpstr>cdb2004220l</vt:lpstr>
      <vt:lpstr>Image</vt:lpstr>
      <vt:lpstr>Презентация PowerPoint</vt:lpstr>
      <vt:lpstr>Что такое бюджет?</vt:lpstr>
      <vt:lpstr>Этапы бюджетного процесса</vt:lpstr>
      <vt:lpstr>Гражданин, его участие в бюджетном процессе</vt:lpstr>
      <vt:lpstr>Основные направления бюджетной политики  на 2021-2023 годы</vt:lpstr>
      <vt:lpstr>ОСНОВНЫЕ ПАРАМЕТРЫ  БЮДЖЕТА  МУНИЦИПАЛЬНОГО ОБРАЗОВАНИЯ ГОРОДСКОЕ ПОСЕЛЕНИЕ КИЛЬДИНСТРОЙ КОЛЬСКОГО РАЙОНА ЗА 2021 ГОД</vt:lpstr>
      <vt:lpstr>ОСНОВНЫЕ ПАРАМЕТРЫ  БЮДЖЕТА  МУНИЦИПАЛЬНОГО ОБРАЗОВАНИЯ ГОРОДСКОЕ ПОСЕЛЕНИЕ КИЛЬДИНСТРОЙ КОЛЬСКОГО РАЙОНА ЗА 2022 ГОД</vt:lpstr>
      <vt:lpstr>ОСНОВНЫЕ ПАРАМЕТРЫ  БЮДЖЕТА  МУНИЦИПАЛЬНОГО ОБРАЗОВАНИЯ ГОРОДСКОЕ ПОСЕЛЕНИЕ КИЛЬДИНСТРОЙ КОЛЬСКОГО РАЙОНА ЗА 2023 ГОД</vt:lpstr>
      <vt:lpstr>Сведения о планируемых поступлениях в бюджет муниципального образования городское поселение Кильдинстрой по видам доходов на 2021 год и на плановый период 2022-2023 годов</vt:lpstr>
      <vt:lpstr>Доходы бюджета муниципального образования городское поселение Кильдинстрой Кольского района Мурманской области на 2021-2023 годы в сравнении с отчетом за 2019-2020 годы</vt:lpstr>
      <vt:lpstr>Сведения о расходах бюджета муниципального образования городское поселение Кильдинстрой  по разделам и подразделам классификации расходов на 2021 год и на плановый период 2022-2023 годов</vt:lpstr>
      <vt:lpstr>Перечень целевых программ</vt:lpstr>
      <vt:lpstr>Перечень целевых программ</vt:lpstr>
      <vt:lpstr>Перечень целевых программ</vt:lpstr>
      <vt:lpstr> Бюджетные показатели прогноза социально-экономического развития городского поселения Кильдинстрой  Кольского района Мурманской области </vt:lpstr>
      <vt:lpstr> Бюджетные показатели прогноза социально-экономического развития городского поселения Кильдинстрой  Кольского района Мурманской области </vt:lpstr>
      <vt:lpstr> Бюджетные показатели прогноза социально-экономического развития городского поселения Кильдинстрой  Кольского района Мурманской области </vt:lpstr>
      <vt:lpstr>Прогноз основных характеристик бюджета муниципального образования городское поселение Кильдинстрой Кольского района Мурманской области на 2021 год и на плановый период 2022 и 2023 годов</vt:lpstr>
      <vt:lpstr>Планируемые объемы муниципального долга городского поселения Кильдинстрой Кольского района Мурманской области на 2021-2023 годы</vt:lpstr>
      <vt:lpstr>Спасибо за внимание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Ольга Кузнецова</cp:lastModifiedBy>
  <cp:revision>613</cp:revision>
  <cp:lastPrinted>2015-02-20T10:52:34Z</cp:lastPrinted>
  <dcterms:created xsi:type="dcterms:W3CDTF">2013-06-27T09:24:07Z</dcterms:created>
  <dcterms:modified xsi:type="dcterms:W3CDTF">2021-11-29T13:58:48Z</dcterms:modified>
</cp:coreProperties>
</file>